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9" r:id="rId4"/>
  </p:sldMasterIdLst>
  <p:notesMasterIdLst>
    <p:notesMasterId r:id="rId13"/>
  </p:notesMasterIdLst>
  <p:sldIdLst>
    <p:sldId id="472" r:id="rId5"/>
    <p:sldId id="627" r:id="rId6"/>
    <p:sldId id="628" r:id="rId7"/>
    <p:sldId id="624" r:id="rId8"/>
    <p:sldId id="626" r:id="rId9"/>
    <p:sldId id="625" r:id="rId10"/>
    <p:sldId id="500" r:id="rId11"/>
    <p:sldId id="31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00"/>
    <a:srgbClr val="FFFF66"/>
    <a:srgbClr val="99CC00"/>
    <a:srgbClr val="FFFFCC"/>
    <a:srgbClr val="CCECFF"/>
    <a:srgbClr val="00CC99"/>
    <a:srgbClr val="99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5794-3CBB-4EFA-98B5-764CA6371689}" type="datetimeFigureOut">
              <a:rPr lang="it-IT" smtClean="0"/>
              <a:pPr/>
              <a:t>21/01/2019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9016-8565-4E51-A976-954B0A175F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21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773079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92352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44400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13730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087737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33321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123926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460862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27933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98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49952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07605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09249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621588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91812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72841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971066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60548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489532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1618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35528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699022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3032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pic>
        <p:nvPicPr>
          <p:cNvPr id="4101" name="Picture 25" descr="Alma-Mater TAGLIAT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4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3035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5" descr="Alma-Mater TAGLIAT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</p:spPr>
      </p:pic>
      <p:pic>
        <p:nvPicPr>
          <p:cNvPr id="45081" name="Picture 25" descr="Alma-Mater TAGLIAT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</p:spPr>
      </p:pic>
      <p:pic>
        <p:nvPicPr>
          <p:cNvPr id="45081" name="Picture 25" descr="Alma-Mater TAGLIAT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4283" y="53797"/>
            <a:ext cx="8142640" cy="1703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4400" kern="0" dirty="0"/>
              <a:t>L’alimentazione nelle degenerazioni retiniche</a:t>
            </a:r>
            <a:r>
              <a:rPr lang="it-IT" sz="4400" b="1" kern="0" dirty="0"/>
              <a:t>.</a:t>
            </a: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-10989" y="5837262"/>
            <a:ext cx="940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it-IT" sz="2000" u="none" dirty="0">
                <a:solidFill>
                  <a:schemeClr val="bg1"/>
                </a:solidFill>
              </a:rPr>
              <a:t>Enzo Spisni, Unit of translational Physiology and nutrition. University of Bologna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xmlns="" id="{33131258-F11E-4EE3-86D0-B6C05C462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94716"/>
              </p:ext>
            </p:extLst>
          </p:nvPr>
        </p:nvGraphicFramePr>
        <p:xfrm>
          <a:off x="144016" y="1916832"/>
          <a:ext cx="8820472" cy="442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Image" r:id="rId3" imgW="8698320" imgH="4596480" progId="Photoshop.Image.7">
                  <p:embed/>
                </p:oleObj>
              </mc:Choice>
              <mc:Fallback>
                <p:oleObj name="Image" r:id="rId3" imgW="8698320" imgH="45964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16" y="1916832"/>
                        <a:ext cx="8820472" cy="442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94C00A1-CC7C-4886-A756-3D1FBAC1A1F0}"/>
              </a:ext>
            </a:extLst>
          </p:cNvPr>
          <p:cNvSpPr txBox="1"/>
          <p:nvPr/>
        </p:nvSpPr>
        <p:spPr>
          <a:xfrm>
            <a:off x="539552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DD14D49-9098-4D2B-A6C5-351FB506AD44}"/>
              </a:ext>
            </a:extLst>
          </p:cNvPr>
          <p:cNvSpPr/>
          <p:nvPr/>
        </p:nvSpPr>
        <p:spPr>
          <a:xfrm>
            <a:off x="4896544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&amp;quot"/>
              </a:rPr>
              <a:t>Prof. Enzo </a:t>
            </a:r>
            <a:r>
              <a:rPr lang="it-IT" b="1" dirty="0" err="1">
                <a:solidFill>
                  <a:srgbClr val="FF0000"/>
                </a:solidFill>
                <a:latin typeface="&amp;quot"/>
              </a:rPr>
              <a:t>Spisni</a:t>
            </a:r>
            <a:r>
              <a:rPr lang="it-IT" b="1" dirty="0">
                <a:solidFill>
                  <a:srgbClr val="FF0000"/>
                </a:solidFill>
                <a:latin typeface="&amp;quot"/>
              </a:rPr>
              <a:t> e Dott.ssa </a:t>
            </a:r>
            <a:r>
              <a:rPr lang="it-IT" b="1" dirty="0" err="1">
                <a:solidFill>
                  <a:srgbClr val="FF0000"/>
                </a:solidFill>
                <a:latin typeface="&amp;quot"/>
              </a:rPr>
              <a:t>Sheri</a:t>
            </a:r>
            <a:r>
              <a:rPr lang="it-IT" b="1" dirty="0">
                <a:solidFill>
                  <a:srgbClr val="FF0000"/>
                </a:solidFill>
                <a:latin typeface="&amp;quot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&amp;quot"/>
              </a:rPr>
              <a:t>Shahaj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69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61810A-985F-48EB-B4C2-2DCAD12B79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164" y="183608"/>
            <a:ext cx="771831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/>
              <a:t>Esposoma</a:t>
            </a:r>
            <a:r>
              <a:rPr lang="it-IT" altLang="it-IT" dirty="0"/>
              <a:t>, alimentazione ed espressione genica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8647B275-0E0F-4E52-9BE2-A897E1E3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57" y="3546409"/>
            <a:ext cx="1944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u="none" dirty="0"/>
              <a:t>Alimentazione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55306202-4F8D-4F9F-8C28-4B0F0E22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7075"/>
            <a:ext cx="194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u="none" dirty="0"/>
              <a:t>Ambiente esterno generale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66527243-5F6D-424D-9758-A9ACBEF3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0" y="4132465"/>
            <a:ext cx="1837953" cy="167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xmlns="" id="{47FC0E54-4398-40E3-B74C-9DB5AE71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8840"/>
            <a:ext cx="3059113" cy="439291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18BE95F6-81F5-4072-BBC3-B4AA6BAB43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43549" y="3565008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 u="none" dirty="0">
                <a:solidFill>
                  <a:srgbClr val="FF0000"/>
                </a:solidFill>
              </a:rPr>
              <a:t>ESPOSOMA</a:t>
            </a:r>
          </a:p>
        </p:txBody>
      </p:sp>
      <p:pic>
        <p:nvPicPr>
          <p:cNvPr id="10" name="Picture 5" descr="Risultati immagini per genetic predisposition">
            <a:extLst>
              <a:ext uri="{FF2B5EF4-FFF2-40B4-BE49-F238E27FC236}">
                <a16:creationId xmlns:a16="http://schemas.microsoft.com/office/drawing/2014/main" xmlns="" id="{B3EF6A9B-D9B8-4DD1-A9A9-81A94A58EF2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415"/>
            <a:ext cx="2339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81ABFF3A-09E7-484A-B84E-9D859624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45178"/>
            <a:ext cx="194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u="none" dirty="0"/>
              <a:t>Predisposizione genetica</a:t>
            </a: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xmlns="" id="{81DEAB5A-4F9E-4292-A362-00120DDF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421215"/>
            <a:ext cx="431800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3" name="Picture 7" descr="Immagine correlata">
            <a:extLst>
              <a:ext uri="{FF2B5EF4-FFF2-40B4-BE49-F238E27FC236}">
                <a16:creationId xmlns:a16="http://schemas.microsoft.com/office/drawing/2014/main" xmlns="" id="{780CEE46-DE2B-4799-B7D6-21F6657A3A8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415"/>
            <a:ext cx="2339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xmlns="" id="{FBEB0428-70A5-443D-BBEE-F948570E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3646765"/>
            <a:ext cx="3565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u="none" dirty="0"/>
              <a:t>Ambiente interno </a:t>
            </a:r>
          </a:p>
          <a:p>
            <a:pPr algn="ctr" eaLnBrk="1" hangingPunct="1"/>
            <a:r>
              <a:rPr lang="it-IT" altLang="it-IT" u="none" dirty="0"/>
              <a:t>(infiammazione cronica)</a:t>
            </a:r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xmlns="" id="{E72F4081-FBEE-40B4-ACB6-FA88F0AC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421215"/>
            <a:ext cx="431800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xmlns="" id="{E1B56E12-CA69-4DDE-8375-710215A01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994" y="5945359"/>
            <a:ext cx="3942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u="none" dirty="0"/>
              <a:t>Alterazione della espressione genica</a:t>
            </a:r>
          </a:p>
          <a:p>
            <a:pPr eaLnBrk="1" hangingPunct="1"/>
            <a:endParaRPr lang="it-IT" altLang="it-IT" u="none" dirty="0"/>
          </a:p>
        </p:txBody>
      </p:sp>
      <p:sp>
        <p:nvSpPr>
          <p:cNvPr id="19" name="Right Arrow 24">
            <a:extLst>
              <a:ext uri="{FF2B5EF4-FFF2-40B4-BE49-F238E27FC236}">
                <a16:creationId xmlns:a16="http://schemas.microsoft.com/office/drawing/2014/main" xmlns="" id="{2643E7E7-0BAF-41B7-914C-AF63F88C23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4850612"/>
            <a:ext cx="1727894" cy="576263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31862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" name="Bent Arrow 26">
            <a:extLst>
              <a:ext uri="{FF2B5EF4-FFF2-40B4-BE49-F238E27FC236}">
                <a16:creationId xmlns:a16="http://schemas.microsoft.com/office/drawing/2014/main" xmlns="" id="{31D36D63-C832-4EA1-B5C7-E6BC9DFDA248}"/>
              </a:ext>
            </a:extLst>
          </p:cNvPr>
          <p:cNvSpPr/>
          <p:nvPr/>
        </p:nvSpPr>
        <p:spPr bwMode="auto">
          <a:xfrm rot="10800000">
            <a:off x="6732587" y="4271472"/>
            <a:ext cx="1368425" cy="1155402"/>
          </a:xfrm>
          <a:prstGeom prst="bentArrow">
            <a:avLst/>
          </a:prstGeom>
          <a:solidFill>
            <a:srgbClr val="3186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21" name="Picture 5" descr="Dieta western copy.jpg">
            <a:extLst>
              <a:ext uri="{FF2B5EF4-FFF2-40B4-BE49-F238E27FC236}">
                <a16:creationId xmlns:a16="http://schemas.microsoft.com/office/drawing/2014/main" xmlns="" id="{15F1D9D6-817C-4A4A-8B20-458591B67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1988"/>
            <a:ext cx="1915099" cy="144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06D681A0-97CA-442F-9A5F-B8FDA02A8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31" y="4261678"/>
            <a:ext cx="1860550" cy="1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1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A0DC374-1EDB-4063-B560-1463E83D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5736"/>
            <a:ext cx="5248573" cy="44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F22B452-7685-4DF9-91DD-5D23417B00D6}"/>
              </a:ext>
            </a:extLst>
          </p:cNvPr>
          <p:cNvSpPr/>
          <p:nvPr/>
        </p:nvSpPr>
        <p:spPr bwMode="auto">
          <a:xfrm>
            <a:off x="6498841" y="1915736"/>
            <a:ext cx="985478" cy="12925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8648EF9-E44E-46CE-8580-807C18E2A079}"/>
              </a:ext>
            </a:extLst>
          </p:cNvPr>
          <p:cNvSpPr/>
          <p:nvPr/>
        </p:nvSpPr>
        <p:spPr bwMode="auto">
          <a:xfrm>
            <a:off x="5615365" y="2780928"/>
            <a:ext cx="1116875" cy="323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Microbiota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CC3E6849-0A5A-41DB-AA7C-D1C807C2C482}"/>
              </a:ext>
            </a:extLst>
          </p:cNvPr>
          <p:cNvSpPr/>
          <p:nvPr/>
        </p:nvSpPr>
        <p:spPr bwMode="auto">
          <a:xfrm>
            <a:off x="4716016" y="2780928"/>
            <a:ext cx="971357" cy="323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Farmaci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0039EC1-D5C5-4035-9616-7D245E4CB556}"/>
              </a:ext>
            </a:extLst>
          </p:cNvPr>
          <p:cNvSpPr/>
          <p:nvPr/>
        </p:nvSpPr>
        <p:spPr bwMode="auto">
          <a:xfrm>
            <a:off x="3851920" y="2780928"/>
            <a:ext cx="971357" cy="323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Proteine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76466DA-344A-4EA3-9773-E9055AB5186B}"/>
              </a:ext>
            </a:extLst>
          </p:cNvPr>
          <p:cNvSpPr/>
          <p:nvPr/>
        </p:nvSpPr>
        <p:spPr bwMode="auto">
          <a:xfrm>
            <a:off x="2987824" y="2780928"/>
            <a:ext cx="971357" cy="323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Tossine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7D3F0C4B-C607-43CB-8229-A6AF5B72C7C1}"/>
              </a:ext>
            </a:extLst>
          </p:cNvPr>
          <p:cNvSpPr/>
          <p:nvPr/>
        </p:nvSpPr>
        <p:spPr bwMode="auto">
          <a:xfrm>
            <a:off x="2123728" y="2780928"/>
            <a:ext cx="971357" cy="323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Stress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046E304-6D82-445F-BF59-6E66FBB8CF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164" y="183608"/>
            <a:ext cx="651251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Il concetto di barriera intestinale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3491880" y="5094709"/>
            <a:ext cx="2862945" cy="43204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3621861" y="1700806"/>
            <a:ext cx="1431473" cy="1507493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32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5BFF7B-B8A6-4B1E-84DC-09A376CD7F7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2400"/>
            <a:ext cx="8915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4400" kern="0" dirty="0"/>
              <a:t>Il microbiota intestinale</a:t>
            </a:r>
          </a:p>
        </p:txBody>
      </p:sp>
      <p:pic>
        <p:nvPicPr>
          <p:cNvPr id="5" name="Picture 2" descr="http://www.advisoranalyst.com/glablog/wp-content/uploads/2013/11/tumblr_m43ba5Ji8P1r53gljo1_1280.jpg">
            <a:extLst>
              <a:ext uri="{FF2B5EF4-FFF2-40B4-BE49-F238E27FC236}">
                <a16:creationId xmlns:a16="http://schemas.microsoft.com/office/drawing/2014/main" xmlns="" id="{5886303F-32A7-4763-A005-AF3E420D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2613"/>
            <a:ext cx="5717232" cy="4573786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C69DE38-E9C5-4DD9-95E9-B75B6F4AAB5F}"/>
              </a:ext>
            </a:extLst>
          </p:cNvPr>
          <p:cNvSpPr txBox="1"/>
          <p:nvPr/>
        </p:nvSpPr>
        <p:spPr>
          <a:xfrm>
            <a:off x="172055" y="2551544"/>
            <a:ext cx="2259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Dal microbiota alla salute complessiva il passo è breve…</a:t>
            </a:r>
          </a:p>
        </p:txBody>
      </p:sp>
    </p:spTree>
    <p:extLst>
      <p:ext uri="{BB962C8B-B14F-4D97-AF65-F5344CB8AC3E}">
        <p14:creationId xmlns:p14="http://schemas.microsoft.com/office/powerpoint/2010/main" val="13543709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6EED88-9364-4441-9EB7-D8CBABFD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Lo sviluppo del microbiota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87E77FF-70CE-4AB7-8019-1CFAF02C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219200"/>
            <a:ext cx="8384911" cy="53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1F09995-7252-44A7-874A-F71057794FD9}"/>
              </a:ext>
            </a:extLst>
          </p:cNvPr>
          <p:cNvSpPr txBox="1"/>
          <p:nvPr/>
        </p:nvSpPr>
        <p:spPr>
          <a:xfrm>
            <a:off x="3582677" y="4149080"/>
            <a:ext cx="25922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Aumento della diversità (occidentalizzazione)</a:t>
            </a:r>
          </a:p>
          <a:p>
            <a:r>
              <a:rPr lang="it-IT" sz="1600" b="1" dirty="0"/>
              <a:t>Elevata vulnerabilità a dieta, antibiotici ed ambiente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B6C5A13-8436-4DEC-9AAE-8C110676C1E2}"/>
              </a:ext>
            </a:extLst>
          </p:cNvPr>
          <p:cNvSpPr txBox="1"/>
          <p:nvPr/>
        </p:nvSpPr>
        <p:spPr>
          <a:xfrm>
            <a:off x="5796136" y="3374791"/>
            <a:ext cx="22050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Raggiungimento della stabilità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7D9C1A8-871F-4E72-A538-090E6C4BBFFF}"/>
              </a:ext>
            </a:extLst>
          </p:cNvPr>
          <p:cNvSpPr txBox="1"/>
          <p:nvPr/>
        </p:nvSpPr>
        <p:spPr>
          <a:xfrm>
            <a:off x="539552" y="2420888"/>
            <a:ext cx="201622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Fattori materni (allattamento)</a:t>
            </a:r>
          </a:p>
          <a:p>
            <a:endParaRPr lang="it-IT" sz="1600" b="1" dirty="0"/>
          </a:p>
          <a:p>
            <a:r>
              <a:rPr lang="it-IT" sz="1600" b="1" dirty="0"/>
              <a:t>Esposizioni ambientali</a:t>
            </a:r>
          </a:p>
          <a:p>
            <a:endParaRPr lang="it-IT" sz="1600" b="1" dirty="0"/>
          </a:p>
          <a:p>
            <a:r>
              <a:rPr lang="it-IT" sz="1600" b="1" dirty="0"/>
              <a:t>Alimentazione (fibra, varia, </a:t>
            </a:r>
            <a:r>
              <a:rPr lang="it-IT" sz="1600" b="1" dirty="0" err="1"/>
              <a:t>Med</a:t>
            </a:r>
            <a:r>
              <a:rPr lang="it-IT" sz="1600" b="1" dirty="0"/>
              <a:t>)</a:t>
            </a:r>
          </a:p>
          <a:p>
            <a:endParaRPr lang="it-IT" sz="1600" b="1" dirty="0"/>
          </a:p>
          <a:p>
            <a:r>
              <a:rPr lang="it-IT" sz="1600" b="1" dirty="0"/>
              <a:t>Stato di salute</a:t>
            </a:r>
          </a:p>
          <a:p>
            <a:endParaRPr lang="it-IT" sz="16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A1094FD-5EBB-4734-8FB9-7C0B13733279}"/>
              </a:ext>
            </a:extLst>
          </p:cNvPr>
          <p:cNvSpPr txBox="1"/>
          <p:nvPr/>
        </p:nvSpPr>
        <p:spPr>
          <a:xfrm>
            <a:off x="899592" y="1700480"/>
            <a:ext cx="7488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SVILUPPO DELLA BARRIERA INTESTINALE</a:t>
            </a:r>
          </a:p>
        </p:txBody>
      </p:sp>
    </p:spTree>
    <p:extLst>
      <p:ext uri="{BB962C8B-B14F-4D97-AF65-F5344CB8AC3E}">
        <p14:creationId xmlns:p14="http://schemas.microsoft.com/office/powerpoint/2010/main" val="14290354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6EED88-9364-4441-9EB7-D8CBABFD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/>
              <a:t>Lo sviluppo corretto del microbiota ed i fattori di rischio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8A6015D-42B8-4C18-963E-C98D7709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9442"/>
            <a:ext cx="7020272" cy="23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99C46D3-DCBB-45F2-B86D-442DAC306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67580"/>
            <a:ext cx="1624946" cy="1089670"/>
          </a:xfrm>
          <a:prstGeom prst="rect">
            <a:avLst/>
          </a:prstGeom>
        </p:spPr>
      </p:pic>
      <p:pic>
        <p:nvPicPr>
          <p:cNvPr id="8" name="Picture 6" descr="Piramide_alimentare_padana.jpg">
            <a:extLst>
              <a:ext uri="{FF2B5EF4-FFF2-40B4-BE49-F238E27FC236}">
                <a16:creationId xmlns:a16="http://schemas.microsoft.com/office/drawing/2014/main" xmlns="" id="{1C3785CE-6022-442E-826B-F1912321E6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305902"/>
            <a:ext cx="1475656" cy="11953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2AFB116-9556-4587-8A90-9F134C5460A5}"/>
              </a:ext>
            </a:extLst>
          </p:cNvPr>
          <p:cNvSpPr txBox="1"/>
          <p:nvPr/>
        </p:nvSpPr>
        <p:spPr>
          <a:xfrm>
            <a:off x="3347864" y="32036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Antibiotici </a:t>
            </a:r>
          </a:p>
          <a:p>
            <a:pPr algn="ctr"/>
            <a:r>
              <a:rPr lang="it-IT" dirty="0"/>
              <a:t>(non necessari)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04DF683-7DFD-4B12-9B71-110F385C7F0E}"/>
              </a:ext>
            </a:extLst>
          </p:cNvPr>
          <p:cNvSpPr txBox="1"/>
          <p:nvPr/>
        </p:nvSpPr>
        <p:spPr>
          <a:xfrm>
            <a:off x="5220072" y="34824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Dieta americana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7063154-0DA1-41BF-A247-97238C6E8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3" y="1929799"/>
            <a:ext cx="918936" cy="1195364"/>
          </a:xfrm>
          <a:prstGeom prst="rect">
            <a:avLst/>
          </a:prstGeom>
        </p:spPr>
      </p:pic>
      <p:cxnSp>
        <p:nvCxnSpPr>
          <p:cNvPr id="18" name="Straight Arrow Connector 32">
            <a:extLst>
              <a:ext uri="{FF2B5EF4-FFF2-40B4-BE49-F238E27FC236}">
                <a16:creationId xmlns:a16="http://schemas.microsoft.com/office/drawing/2014/main" xmlns="" id="{3186275F-58E0-49FB-A98E-6DB5C96F5016}"/>
              </a:ext>
            </a:extLst>
          </p:cNvPr>
          <p:cNvCxnSpPr>
            <a:stCxn id="12" idx="2"/>
          </p:cNvCxnSpPr>
          <p:nvPr/>
        </p:nvCxnSpPr>
        <p:spPr>
          <a:xfrm>
            <a:off x="6300192" y="3851756"/>
            <a:ext cx="0" cy="6262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2">
            <a:extLst>
              <a:ext uri="{FF2B5EF4-FFF2-40B4-BE49-F238E27FC236}">
                <a16:creationId xmlns:a16="http://schemas.microsoft.com/office/drawing/2014/main" xmlns="" id="{A6D7AB9E-2A00-4E11-AC48-318A057EA5E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427984" y="3850015"/>
            <a:ext cx="1584176" cy="585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593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2229" y="3886200"/>
            <a:ext cx="9144000" cy="177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Studio dei diari alimentari dei pazienti oftalmologici</a:t>
            </a:r>
            <a:br>
              <a:rPr lang="it-IT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it-IT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3" name="Picture 9" descr="piatto 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1195388"/>
            <a:ext cx="446563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5968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F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9045"/>
            <a:ext cx="2787490" cy="15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96AC42B-749B-4F01-8906-F8AFB2651877}"/>
              </a:ext>
            </a:extLst>
          </p:cNvPr>
          <p:cNvSpPr txBox="1"/>
          <p:nvPr/>
        </p:nvSpPr>
        <p:spPr>
          <a:xfrm>
            <a:off x="3131840" y="2348880"/>
            <a:ext cx="4926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it-IT" sz="4000" dirty="0"/>
              <a:t>enzo.spisni@unibo.it</a:t>
            </a:r>
          </a:p>
          <a:p>
            <a:endParaRPr lang="it-IT" sz="4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9A5FD38-9D22-40D5-86F3-11F06F41EB5D}"/>
              </a:ext>
            </a:extLst>
          </p:cNvPr>
          <p:cNvSpPr txBox="1"/>
          <p:nvPr/>
        </p:nvSpPr>
        <p:spPr>
          <a:xfrm>
            <a:off x="3059832" y="3194680"/>
            <a:ext cx="5440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it-IT" sz="4000" dirty="0"/>
              <a:t>sheri.nutry@gmail.com</a:t>
            </a:r>
          </a:p>
          <a:p>
            <a:endParaRPr lang="it-IT" sz="4000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2458B298-423C-4AAF-ACA7-7EA429853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32494"/>
              </p:ext>
            </p:extLst>
          </p:nvPr>
        </p:nvGraphicFramePr>
        <p:xfrm>
          <a:off x="4752528" y="4077072"/>
          <a:ext cx="4283968" cy="214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Image" r:id="rId4" imgW="8698320" imgH="4596480" progId="Photoshop.Image.7">
                  <p:embed/>
                </p:oleObj>
              </mc:Choice>
              <mc:Fallback>
                <p:oleObj name="Image" r:id="rId4" imgW="8698320" imgH="4596480" progId="Photoshop.Image.7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xmlns="" id="{33131258-F11E-4EE3-86D0-B6C05C462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528" y="4077072"/>
                        <a:ext cx="4283968" cy="214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6583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Presentazione su schermo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1_Struttura predefinita</vt:lpstr>
      <vt:lpstr>2_Personalizza struttura</vt:lpstr>
      <vt:lpstr>3_Personalizza struttura</vt:lpstr>
      <vt:lpstr>4_Personalizza struttura</vt:lpstr>
      <vt:lpstr>Image</vt:lpstr>
      <vt:lpstr>Presentazione standard di PowerPoint</vt:lpstr>
      <vt:lpstr>Esposoma, alimentazione ed espressione genica</vt:lpstr>
      <vt:lpstr>Il concetto di barriera intestinale</vt:lpstr>
      <vt:lpstr>Presentazione standard di PowerPoint</vt:lpstr>
      <vt:lpstr>Lo sviluppo del microbiota</vt:lpstr>
      <vt:lpstr>Lo sviluppo corretto del microbiota ed i fattori di rischio</vt:lpstr>
      <vt:lpstr>Studio dei diari alimentari dei pazienti oftalmologici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Reparto</cp:lastModifiedBy>
  <cp:revision>202</cp:revision>
  <dcterms:created xsi:type="dcterms:W3CDTF">2014-09-02T10:03:07Z</dcterms:created>
  <dcterms:modified xsi:type="dcterms:W3CDTF">2019-01-21T12:02:17Z</dcterms:modified>
</cp:coreProperties>
</file>